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83" r:id="rId13"/>
    <p:sldId id="268" r:id="rId14"/>
    <p:sldId id="269" r:id="rId15"/>
    <p:sldId id="270" r:id="rId16"/>
    <p:sldId id="271" r:id="rId17"/>
    <p:sldId id="272" r:id="rId18"/>
    <p:sldId id="273" r:id="rId19"/>
    <p:sldId id="274" r:id="rId20"/>
    <p:sldId id="275" r:id="rId21"/>
    <p:sldId id="276" r:id="rId22"/>
    <p:sldId id="278" r:id="rId23"/>
    <p:sldId id="279" r:id="rId24"/>
    <p:sldId id="280" r:id="rId25"/>
    <p:sldId id="281" r:id="rId26"/>
    <p:sldId id="282"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3A903CA8-4EAC-413C-9A33-42FC586DAACA}" type="datetimeFigureOut">
              <a:rPr lang="en-US" smtClean="0"/>
              <a:pPr/>
              <a:t>3/13/2021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A43E632-5BCF-48D9-9F0B-F1452BF35220}"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A903CA8-4EAC-413C-9A33-42FC586DAACA}" type="datetimeFigureOut">
              <a:rPr lang="en-US" smtClean="0"/>
              <a:pPr/>
              <a:t>3/13/2021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A43E632-5BCF-48D9-9F0B-F1452BF35220}"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A903CA8-4EAC-413C-9A33-42FC586DAACA}" type="datetimeFigureOut">
              <a:rPr lang="en-US" smtClean="0"/>
              <a:pPr/>
              <a:t>3/13/2021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A43E632-5BCF-48D9-9F0B-F1452BF35220}"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A903CA8-4EAC-413C-9A33-42FC586DAACA}" type="datetimeFigureOut">
              <a:rPr lang="en-US" smtClean="0"/>
              <a:pPr/>
              <a:t>3/13/2021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A43E632-5BCF-48D9-9F0B-F1452BF35220}"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903CA8-4EAC-413C-9A33-42FC586DAACA}" type="datetimeFigureOut">
              <a:rPr lang="en-US" smtClean="0"/>
              <a:pPr/>
              <a:t>3/13/2021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A43E632-5BCF-48D9-9F0B-F1452BF35220}"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3A903CA8-4EAC-413C-9A33-42FC586DAACA}" type="datetimeFigureOut">
              <a:rPr lang="en-US" smtClean="0"/>
              <a:pPr/>
              <a:t>3/13/2021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A43E632-5BCF-48D9-9F0B-F1452BF35220}"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3A903CA8-4EAC-413C-9A33-42FC586DAACA}" type="datetimeFigureOut">
              <a:rPr lang="en-US" smtClean="0"/>
              <a:pPr/>
              <a:t>3/13/2021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A43E632-5BCF-48D9-9F0B-F1452BF35220}"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3A903CA8-4EAC-413C-9A33-42FC586DAACA}" type="datetimeFigureOut">
              <a:rPr lang="en-US" smtClean="0"/>
              <a:pPr/>
              <a:t>3/13/2021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A43E632-5BCF-48D9-9F0B-F1452BF35220}"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903CA8-4EAC-413C-9A33-42FC586DAACA}" type="datetimeFigureOut">
              <a:rPr lang="en-US" smtClean="0"/>
              <a:pPr/>
              <a:t>3/13/2021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A43E632-5BCF-48D9-9F0B-F1452BF35220}"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903CA8-4EAC-413C-9A33-42FC586DAACA}" type="datetimeFigureOut">
              <a:rPr lang="en-US" smtClean="0"/>
              <a:pPr/>
              <a:t>3/13/2021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A43E632-5BCF-48D9-9F0B-F1452BF35220}"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903CA8-4EAC-413C-9A33-42FC586DAACA}" type="datetimeFigureOut">
              <a:rPr lang="en-US" smtClean="0"/>
              <a:pPr/>
              <a:t>3/13/2021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A43E632-5BCF-48D9-9F0B-F1452BF35220}"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903CA8-4EAC-413C-9A33-42FC586DAACA}" type="datetimeFigureOut">
              <a:rPr lang="en-US" smtClean="0"/>
              <a:pPr/>
              <a:t>3/13/2021</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43E632-5BCF-48D9-9F0B-F1452BF35220}"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buNone/>
            </a:pPr>
            <a:r>
              <a:rPr lang="en-US" dirty="0" smtClean="0"/>
              <a:t>	</a:t>
            </a:r>
            <a:r>
              <a:rPr lang="en-US" sz="4000" b="1" u="sng" dirty="0" smtClean="0"/>
              <a:t>LAL Test</a:t>
            </a:r>
            <a:r>
              <a:rPr lang="en-US" sz="4000" b="1" dirty="0" smtClean="0"/>
              <a:t> :</a:t>
            </a:r>
          </a:p>
          <a:p>
            <a:pPr>
              <a:buNone/>
            </a:pPr>
            <a:r>
              <a:rPr lang="en-US" sz="4000" b="1" dirty="0"/>
              <a:t>	</a:t>
            </a:r>
            <a:r>
              <a:rPr lang="en-US" sz="4000" dirty="0" smtClean="0"/>
              <a:t>The </a:t>
            </a:r>
            <a:r>
              <a:rPr lang="en-US" sz="4000" b="1" dirty="0" smtClean="0"/>
              <a:t>Limulus </a:t>
            </a:r>
            <a:r>
              <a:rPr lang="en-US" sz="4000" b="1" dirty="0" err="1" smtClean="0"/>
              <a:t>Amebocyte</a:t>
            </a:r>
            <a:r>
              <a:rPr lang="en-US" sz="4000" b="1" dirty="0" smtClean="0"/>
              <a:t> </a:t>
            </a:r>
            <a:r>
              <a:rPr lang="en-US" sz="4000" b="1" dirty="0" err="1" smtClean="0"/>
              <a:t>Lysate</a:t>
            </a:r>
            <a:r>
              <a:rPr lang="en-US" sz="4000" b="1" dirty="0" smtClean="0"/>
              <a:t> (LAL) </a:t>
            </a:r>
            <a:r>
              <a:rPr lang="en-US" sz="4000" dirty="0" smtClean="0"/>
              <a:t>test is a simple and reliable biochemical test </a:t>
            </a:r>
            <a:r>
              <a:rPr lang="en-US" sz="4000" b="1" dirty="0" smtClean="0"/>
              <a:t>for the detection and quantification of Gram-negative bacterial </a:t>
            </a:r>
            <a:r>
              <a:rPr lang="en-US" sz="4000" b="1" dirty="0" err="1" smtClean="0"/>
              <a:t>endotoxin</a:t>
            </a:r>
            <a:r>
              <a:rPr lang="en-US" sz="4000" b="1" dirty="0"/>
              <a:t> </a:t>
            </a:r>
            <a:r>
              <a:rPr lang="en-US" sz="4000" b="1" dirty="0" smtClean="0"/>
              <a:t> (pyrogen). </a:t>
            </a:r>
          </a:p>
          <a:p>
            <a:pPr>
              <a:buNone/>
            </a:pPr>
            <a:r>
              <a:rPr lang="en-US" sz="4000" dirty="0"/>
              <a:t>	</a:t>
            </a:r>
            <a:r>
              <a:rPr lang="en-US" sz="4000" dirty="0" smtClean="0"/>
              <a:t>-  LAL test is referenced in major pharmacopeias internationally.</a:t>
            </a:r>
          </a:p>
          <a:p>
            <a:pPr>
              <a:buNone/>
            </a:pPr>
            <a:r>
              <a:rPr lang="en-US" sz="4000" dirty="0"/>
              <a:t>	</a:t>
            </a:r>
            <a:r>
              <a:rPr lang="en-US" sz="4000" dirty="0" smtClean="0"/>
              <a:t>-  Since 1973 LAL has proved to be </a:t>
            </a:r>
            <a:r>
              <a:rPr lang="en-US" sz="4000" b="1" dirty="0" smtClean="0"/>
              <a:t>sensitive indicator for proving the presence of </a:t>
            </a:r>
            <a:r>
              <a:rPr lang="en-US" sz="4000" b="1" dirty="0" err="1" smtClean="0"/>
              <a:t>endotoxins</a:t>
            </a:r>
            <a:r>
              <a:rPr lang="en-US" sz="4000" b="1" dirty="0" smtClean="0"/>
              <a:t> (Pyrogen).</a:t>
            </a:r>
            <a:endParaRPr lang="en-IN" sz="40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62500" lnSpcReduction="20000"/>
          </a:bodyPr>
          <a:lstStyle/>
          <a:p>
            <a:pPr>
              <a:buNone/>
            </a:pPr>
            <a:r>
              <a:rPr lang="en-US" dirty="0" smtClean="0"/>
              <a:t>	</a:t>
            </a:r>
            <a:r>
              <a:rPr lang="en-US" sz="6100" dirty="0" smtClean="0"/>
              <a:t>-  Efforts to prevent the escape of these organisms to the environment are of economic consequences.</a:t>
            </a:r>
          </a:p>
          <a:p>
            <a:r>
              <a:rPr lang="en-US" sz="6100" dirty="0" smtClean="0"/>
              <a:t> In continuous fermentations , the content of the bioreactor may be maintained for several days.</a:t>
            </a:r>
          </a:p>
          <a:p>
            <a:pPr>
              <a:buNone/>
            </a:pPr>
            <a:r>
              <a:rPr lang="en-US" sz="6100" dirty="0" smtClean="0"/>
              <a:t>	-  This could involve many thousands of generations.</a:t>
            </a:r>
          </a:p>
          <a:p>
            <a:pPr>
              <a:buNone/>
            </a:pPr>
            <a:r>
              <a:rPr lang="en-US" sz="6100" dirty="0" smtClean="0"/>
              <a:t>	-  With natural mutation rates as high as 1 in 10⁵ and with additional chance of contamination from outside the system, the potential for generic change is significant.</a:t>
            </a:r>
          </a:p>
          <a:p>
            <a:pPr>
              <a:buNone/>
            </a:pPr>
            <a:endParaRPr lang="en-US" sz="4000" dirty="0" smtClean="0"/>
          </a:p>
          <a:p>
            <a:pPr>
              <a:buNone/>
            </a:pPr>
            <a:r>
              <a:rPr lang="en-US" sz="4000" dirty="0"/>
              <a:t>	</a:t>
            </a:r>
            <a:endParaRPr lang="en-US" sz="40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7500" lnSpcReduction="20000"/>
          </a:bodyPr>
          <a:lstStyle/>
          <a:p>
            <a:pPr>
              <a:buNone/>
            </a:pPr>
            <a:r>
              <a:rPr lang="en-US" dirty="0" smtClean="0"/>
              <a:t>	</a:t>
            </a:r>
            <a:r>
              <a:rPr lang="en-US" sz="5800" dirty="0" smtClean="0"/>
              <a:t>-  Contaminant that entered could directly inhibit or interfere with the biocatalyst (enzyme, cell or </a:t>
            </a:r>
            <a:r>
              <a:rPr lang="en-US" sz="5800" dirty="0" err="1" smtClean="0"/>
              <a:t>m.o</a:t>
            </a:r>
            <a:r>
              <a:rPr lang="en-US" sz="5800" dirty="0" smtClean="0"/>
              <a:t>) or could destroy the catalyst or destroy the product by using it as energy source.</a:t>
            </a:r>
          </a:p>
          <a:p>
            <a:pPr>
              <a:buNone/>
            </a:pPr>
            <a:r>
              <a:rPr lang="en-US" sz="5800" dirty="0" smtClean="0"/>
              <a:t>	-  Contamination also introduce substances that are difficult to separate from the product, thereby rendering the product instable.</a:t>
            </a:r>
          </a:p>
          <a:p>
            <a:pPr>
              <a:buNone/>
            </a:pPr>
            <a:r>
              <a:rPr lang="en-US" sz="5800" dirty="0" smtClean="0"/>
              <a:t>	</a:t>
            </a:r>
            <a:endParaRPr lang="en-IN" sz="5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smtClean="0"/>
              <a:t>	</a:t>
            </a:r>
            <a:r>
              <a:rPr lang="en-US" sz="4400" dirty="0" smtClean="0"/>
              <a:t>-  Phenotypic change is a response to a changed environment and is maintained only while new conditions persist, such change should be prevented by the close process control used to maintain efficiency during fermentation.</a:t>
            </a:r>
            <a:endParaRPr lang="en-IN" sz="4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sz="4000" dirty="0" smtClean="0"/>
              <a:t>In practice, an industrial fermentation process is extremely unlikely to become contaminated with highly pathogenic </a:t>
            </a:r>
            <a:r>
              <a:rPr lang="en-US" sz="4000" dirty="0" err="1" smtClean="0"/>
              <a:t>m.o</a:t>
            </a:r>
            <a:r>
              <a:rPr lang="en-US" sz="4000" dirty="0" smtClean="0"/>
              <a:t>; because the environment inside the </a:t>
            </a:r>
            <a:r>
              <a:rPr lang="en-US" sz="4000" dirty="0" err="1" smtClean="0"/>
              <a:t>fermenter</a:t>
            </a:r>
            <a:r>
              <a:rPr lang="en-US" sz="4000" dirty="0" smtClean="0"/>
              <a:t> is so different from the human body that</a:t>
            </a:r>
            <a:r>
              <a:rPr lang="en-IN" sz="4000" dirty="0" smtClean="0"/>
              <a:t> </a:t>
            </a:r>
            <a:r>
              <a:rPr lang="en-IN" sz="4000" dirty="0" err="1" smtClean="0"/>
              <a:t>pathogenicity</a:t>
            </a:r>
            <a:r>
              <a:rPr lang="en-IN" sz="4000" dirty="0" smtClean="0"/>
              <a:t> confers no advantage upon the organism. </a:t>
            </a:r>
          </a:p>
          <a:p>
            <a:pPr>
              <a:buNone/>
            </a:pPr>
            <a:r>
              <a:rPr lang="en-US" sz="4000" dirty="0" smtClean="0"/>
              <a:t>	-  steps are to be taken to prevent the introduction of environmental microorganisms and disrupt the system.</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a:buNone/>
            </a:pPr>
            <a:r>
              <a:rPr lang="en-US" dirty="0" smtClean="0"/>
              <a:t>	-  </a:t>
            </a:r>
            <a:r>
              <a:rPr lang="en-US" sz="4100" dirty="0" smtClean="0"/>
              <a:t>Steps taken to protect the workers are also  as equal as to protect the system.</a:t>
            </a:r>
          </a:p>
          <a:p>
            <a:pPr>
              <a:buNone/>
            </a:pPr>
            <a:r>
              <a:rPr lang="en-US" sz="4100" dirty="0" smtClean="0"/>
              <a:t>	-  whenever there is a significant potential for introducing undesirable organisms in to the bioreactor, there is an equal opportunity for organisms to escape in to the environment.</a:t>
            </a:r>
          </a:p>
          <a:p>
            <a:pPr>
              <a:buNone/>
            </a:pPr>
            <a:r>
              <a:rPr lang="en-US" sz="4100" dirty="0" smtClean="0"/>
              <a:t>	-  therefore appropriate examination of various stages involved in </a:t>
            </a:r>
            <a:r>
              <a:rPr lang="en-US" sz="4100" dirty="0" err="1" smtClean="0"/>
              <a:t>manupulating</a:t>
            </a:r>
            <a:r>
              <a:rPr lang="en-US" sz="4100" dirty="0" smtClean="0"/>
              <a:t> organisms in a process and carry out practices that minimize or eliminate contamination of personnel, product and the environment.</a:t>
            </a:r>
            <a:endParaRPr lang="en-IN" sz="41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r>
              <a:rPr lang="en-US" sz="4000" dirty="0" smtClean="0"/>
              <a:t> Biological Safety in laboratories is achieved by :</a:t>
            </a:r>
            <a:endParaRPr lang="en-IN" sz="4000" dirty="0" smtClean="0"/>
          </a:p>
          <a:p>
            <a:pPr>
              <a:buNone/>
            </a:pPr>
            <a:r>
              <a:rPr lang="en-US" sz="4000" dirty="0" smtClean="0"/>
              <a:t>	1. Standard  laboratory  practices and</a:t>
            </a:r>
          </a:p>
          <a:p>
            <a:pPr>
              <a:buNone/>
            </a:pPr>
            <a:r>
              <a:rPr lang="en-US" sz="4000" dirty="0" smtClean="0"/>
              <a:t>	2.  Containment strategies</a:t>
            </a:r>
          </a:p>
          <a:p>
            <a:pPr>
              <a:buNone/>
            </a:pPr>
            <a:r>
              <a:rPr lang="en-US" sz="4000" dirty="0" smtClean="0"/>
              <a:t>	- Standard  laboratory  practices that are generally used in microbial laboratories is the basic principle of containment.</a:t>
            </a:r>
          </a:p>
          <a:p>
            <a:pPr>
              <a:buNone/>
            </a:pPr>
            <a:r>
              <a:rPr lang="en-US" sz="4000" dirty="0" smtClean="0"/>
              <a:t>	-  These practices include aseptic techniques and good knowledge of biology of the experimental organisms.</a:t>
            </a:r>
          </a:p>
          <a:p>
            <a:pPr>
              <a:buNone/>
            </a:pPr>
            <a:r>
              <a:rPr lang="en-US" sz="4000" dirty="0" smtClean="0"/>
              <a:t>	-  All personnel involved in RDNA research must be adequately trained.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buNone/>
            </a:pPr>
            <a:r>
              <a:rPr lang="en-US" dirty="0" smtClean="0"/>
              <a:t>	</a:t>
            </a:r>
            <a:r>
              <a:rPr lang="en-US" sz="4000" dirty="0" smtClean="0"/>
              <a:t>-  Containment may be defined as a combination of laboratory procedures, a laboratory equipments and installations and host-vector system design to minimize accidental release of organisms during laboratory operations, their dissemination and survival in the environment and accidental infection of laboratory workers and a person outside the laboratory.</a:t>
            </a:r>
          </a:p>
          <a:p>
            <a:pPr>
              <a:buNone/>
            </a:pPr>
            <a:r>
              <a:rPr lang="en-US" sz="4000" dirty="0" smtClean="0"/>
              <a:t>	-  Containment may be either (1) Physical or (2) Biological </a:t>
            </a:r>
            <a:endParaRPr lang="en-IN" sz="4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r>
              <a:rPr lang="en-US" sz="4000" dirty="0" smtClean="0"/>
              <a:t>Physical Containment  :</a:t>
            </a:r>
          </a:p>
          <a:p>
            <a:pPr>
              <a:buNone/>
            </a:pPr>
            <a:r>
              <a:rPr lang="en-US" sz="4000" dirty="0" smtClean="0"/>
              <a:t>	-  consist of the use of special laboratory design, containment equipments and special operational procedures to restrict the number of organisms accidentally released during normal laboratory operations and to prevent laboratory workers.</a:t>
            </a:r>
          </a:p>
          <a:p>
            <a:pPr>
              <a:buNone/>
            </a:pPr>
            <a:r>
              <a:rPr lang="en-US" sz="4000" dirty="0" smtClean="0"/>
              <a:t>	- Physical Containment  is grouped in to four categories .</a:t>
            </a:r>
          </a:p>
          <a:p>
            <a:pPr>
              <a:buNone/>
            </a:pPr>
            <a:r>
              <a:rPr lang="en-US" sz="4000" dirty="0" smtClean="0"/>
              <a:t>	BL1(</a:t>
            </a:r>
            <a:r>
              <a:rPr lang="en-US" sz="4000" dirty="0" err="1" smtClean="0"/>
              <a:t>Biosafety</a:t>
            </a:r>
            <a:r>
              <a:rPr lang="en-US" sz="4000" dirty="0" smtClean="0"/>
              <a:t> level 1), BL2, BL3, and BL4</a:t>
            </a:r>
            <a:endParaRPr lang="en-IN" sz="4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a:buNone/>
            </a:pPr>
            <a:r>
              <a:rPr lang="en-US" dirty="0" smtClean="0"/>
              <a:t>	</a:t>
            </a:r>
            <a:r>
              <a:rPr lang="en-US" sz="4100" dirty="0" smtClean="0"/>
              <a:t>-  </a:t>
            </a:r>
            <a:r>
              <a:rPr lang="en-US" sz="4100" b="1" dirty="0" smtClean="0"/>
              <a:t>BL1</a:t>
            </a:r>
            <a:r>
              <a:rPr lang="en-US" sz="4100" dirty="0" smtClean="0"/>
              <a:t> is applicable to nonpathogenic organisms. BL1 is suitable for work with </a:t>
            </a:r>
            <a:r>
              <a:rPr lang="en-US" sz="4100" dirty="0" err="1" smtClean="0"/>
              <a:t>m.o</a:t>
            </a:r>
            <a:r>
              <a:rPr lang="en-US" sz="4100" dirty="0" smtClean="0"/>
              <a:t>. of minimal potential hazard to laboratory workers and the environment.</a:t>
            </a:r>
          </a:p>
          <a:p>
            <a:pPr>
              <a:buNone/>
            </a:pPr>
            <a:r>
              <a:rPr lang="en-US" sz="4100" dirty="0" smtClean="0"/>
              <a:t>	-  </a:t>
            </a:r>
            <a:r>
              <a:rPr lang="en-US" sz="4100" b="1" dirty="0" smtClean="0"/>
              <a:t>BL2</a:t>
            </a:r>
            <a:r>
              <a:rPr lang="en-US" sz="4100" dirty="0" smtClean="0"/>
              <a:t> is suitable for work with organisms having moderate potential hazard to personnel and the environment.</a:t>
            </a:r>
          </a:p>
          <a:p>
            <a:pPr>
              <a:buNone/>
            </a:pPr>
            <a:r>
              <a:rPr lang="en-US" sz="4100" dirty="0" smtClean="0"/>
              <a:t>	-  </a:t>
            </a:r>
            <a:r>
              <a:rPr lang="en-US" sz="4100" b="1" dirty="0" smtClean="0"/>
              <a:t>BL3</a:t>
            </a:r>
            <a:r>
              <a:rPr lang="en-US" sz="4100" dirty="0" smtClean="0"/>
              <a:t> is applicable to clinical, </a:t>
            </a:r>
            <a:r>
              <a:rPr lang="en-US" sz="4100" dirty="0" err="1" smtClean="0"/>
              <a:t>diognostic</a:t>
            </a:r>
            <a:r>
              <a:rPr lang="en-US" sz="4100" dirty="0" smtClean="0"/>
              <a:t>, teaching or production facilities in which work is done on </a:t>
            </a:r>
            <a:r>
              <a:rPr lang="en-US" sz="4100" dirty="0" err="1" smtClean="0"/>
              <a:t>m.o</a:t>
            </a:r>
            <a:r>
              <a:rPr lang="en-US" sz="4100" dirty="0" smtClean="0"/>
              <a:t>, indigenous or exotic Which may cause serious or lethal disease as a result of exposure by the inhalation route.</a:t>
            </a:r>
            <a:endParaRPr lang="en-IN" sz="41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25000" lnSpcReduction="20000"/>
          </a:bodyPr>
          <a:lstStyle/>
          <a:p>
            <a:pPr>
              <a:buNone/>
            </a:pPr>
            <a:r>
              <a:rPr lang="en-US" dirty="0" smtClean="0"/>
              <a:t>	</a:t>
            </a:r>
            <a:r>
              <a:rPr lang="en-US" sz="17600" b="1" dirty="0" smtClean="0"/>
              <a:t>-  BL4 </a:t>
            </a:r>
            <a:r>
              <a:rPr lang="en-US" sz="17600" dirty="0" smtClean="0"/>
              <a:t>is appropriate for </a:t>
            </a:r>
            <a:r>
              <a:rPr lang="en-US" sz="17600" dirty="0" err="1" smtClean="0"/>
              <a:t>m.o</a:t>
            </a:r>
            <a:r>
              <a:rPr lang="en-US" sz="17600" dirty="0" smtClean="0"/>
              <a:t> that are likely to cause serious or lethal human disease for which preventive or therapeutic interventions are not usually available.</a:t>
            </a:r>
          </a:p>
          <a:p>
            <a:r>
              <a:rPr lang="en-US" sz="17600" dirty="0" smtClean="0"/>
              <a:t>Biological containment :</a:t>
            </a:r>
          </a:p>
          <a:p>
            <a:pPr>
              <a:buNone/>
            </a:pPr>
            <a:r>
              <a:rPr lang="en-US" sz="17600" dirty="0" smtClean="0"/>
              <a:t>	-  Specifically aims at making the genetic changes in GMOs that reduce the hazard from these organisms when they are accidentally or deliberately released in to the environment.</a:t>
            </a:r>
          </a:p>
          <a:p>
            <a:pPr>
              <a:buNone/>
            </a:pPr>
            <a:r>
              <a:rPr lang="en-US" sz="17600" dirty="0" smtClean="0"/>
              <a:t>	</a:t>
            </a:r>
          </a:p>
          <a:p>
            <a:pPr>
              <a:buNone/>
            </a:pPr>
            <a:r>
              <a:rPr lang="en-US" sz="17600" dirty="0" smtClean="0"/>
              <a:t>	</a:t>
            </a:r>
          </a:p>
          <a:p>
            <a:pPr>
              <a:buNone/>
            </a:pPr>
            <a:r>
              <a:rPr lang="en-US" sz="9000" dirty="0" smtClean="0"/>
              <a:t>	 </a:t>
            </a:r>
            <a:endParaRPr lang="en-IN" sz="9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smtClean="0"/>
              <a:t>	</a:t>
            </a:r>
            <a:r>
              <a:rPr lang="en-US" sz="3600" dirty="0" smtClean="0"/>
              <a:t>- LAL test is used as end product testing method for </a:t>
            </a:r>
            <a:r>
              <a:rPr lang="en-US" sz="3600" b="1" dirty="0" err="1" smtClean="0"/>
              <a:t>endotoxins</a:t>
            </a:r>
            <a:r>
              <a:rPr lang="en-US" sz="3600" b="1" dirty="0" smtClean="0"/>
              <a:t> in </a:t>
            </a:r>
            <a:r>
              <a:rPr lang="en-US" sz="3600" dirty="0" smtClean="0"/>
              <a:t>human and animal </a:t>
            </a:r>
            <a:r>
              <a:rPr lang="en-US" sz="3600" b="1" dirty="0" err="1" smtClean="0"/>
              <a:t>injectable</a:t>
            </a:r>
            <a:r>
              <a:rPr lang="en-US" sz="3600" b="1" dirty="0" smtClean="0"/>
              <a:t> drug </a:t>
            </a:r>
            <a:r>
              <a:rPr lang="en-US" sz="3600" dirty="0" smtClean="0"/>
              <a:t>products and is recognized by Regulatory Authorities and Pharmaceutical Industries as faster, more economical and yielding sensitive &amp; accurate results.</a:t>
            </a:r>
          </a:p>
          <a:p>
            <a:pPr>
              <a:buNone/>
            </a:pPr>
            <a:r>
              <a:rPr lang="en-US" sz="3600" dirty="0"/>
              <a:t>	</a:t>
            </a:r>
            <a:r>
              <a:rPr lang="en-US" sz="3600" b="1" dirty="0" smtClean="0"/>
              <a:t>Application of the LAL Test :</a:t>
            </a:r>
          </a:p>
          <a:p>
            <a:pPr>
              <a:buNone/>
            </a:pPr>
            <a:r>
              <a:rPr lang="en-US" sz="3600" b="1" dirty="0"/>
              <a:t>	</a:t>
            </a:r>
            <a:r>
              <a:rPr lang="en-US" sz="3600" dirty="0" err="1" smtClean="0"/>
              <a:t>Lysate</a:t>
            </a:r>
            <a:r>
              <a:rPr lang="en-US" sz="3600" dirty="0" smtClean="0"/>
              <a:t> </a:t>
            </a:r>
            <a:r>
              <a:rPr lang="en-US" sz="3600" dirty="0" smtClean="0"/>
              <a:t> is </a:t>
            </a:r>
            <a:r>
              <a:rPr lang="en-US" sz="3600" dirty="0" smtClean="0"/>
              <a:t>applied in Two ways :</a:t>
            </a:r>
          </a:p>
          <a:p>
            <a:pPr>
              <a:buNone/>
            </a:pPr>
            <a:r>
              <a:rPr lang="en-US" sz="3600" dirty="0"/>
              <a:t>	</a:t>
            </a:r>
            <a:r>
              <a:rPr lang="en-US" sz="3600" dirty="0" smtClean="0"/>
              <a:t>1.  An enzymatic reaction which makes use of the formation of a </a:t>
            </a:r>
            <a:r>
              <a:rPr lang="en-US" sz="3600" b="1" dirty="0" smtClean="0"/>
              <a:t>Gel Clot </a:t>
            </a:r>
            <a:r>
              <a:rPr lang="en-US" sz="3600" dirty="0" smtClean="0"/>
              <a:t>in the presence of </a:t>
            </a:r>
            <a:r>
              <a:rPr lang="en-US" sz="3600" b="1" dirty="0" err="1" smtClean="0"/>
              <a:t>Endotoxin</a:t>
            </a:r>
            <a:r>
              <a:rPr lang="en-US" sz="3600" b="1" dirty="0" smtClean="0"/>
              <a:t> Qualitative Assay.</a:t>
            </a:r>
            <a:endParaRPr lang="en-IN" sz="3600"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smtClean="0"/>
              <a:t>	</a:t>
            </a:r>
            <a:r>
              <a:rPr lang="en-US" sz="4400" dirty="0" smtClean="0"/>
              <a:t>-  biological containment is based on the vector(plasmid, organelle or virus)used for the construction of RDNA, and the host(bacterial, plant, animal cell) in which the vector is propagated in the laboratory.</a:t>
            </a:r>
            <a:endParaRPr lang="en-IN" sz="4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buNone/>
            </a:pPr>
            <a:r>
              <a:rPr lang="en-US" sz="4400" b="1" dirty="0" smtClean="0"/>
              <a:t>	</a:t>
            </a:r>
            <a:r>
              <a:rPr lang="en-US" sz="4400" b="1" u="sng" dirty="0" smtClean="0"/>
              <a:t>Introduction to IPR  and patenting</a:t>
            </a:r>
          </a:p>
          <a:p>
            <a:pPr>
              <a:buNone/>
            </a:pPr>
            <a:r>
              <a:rPr lang="en-US" sz="4400" dirty="0" smtClean="0"/>
              <a:t>	Introduction :</a:t>
            </a:r>
          </a:p>
          <a:p>
            <a:pPr>
              <a:buNone/>
            </a:pPr>
            <a:r>
              <a:rPr lang="en-US" sz="4400" dirty="0" smtClean="0"/>
              <a:t>	-  Patents are one form of intellectual property.</a:t>
            </a:r>
          </a:p>
          <a:p>
            <a:pPr>
              <a:buNone/>
            </a:pPr>
            <a:r>
              <a:rPr lang="en-US" sz="4400" dirty="0" smtClean="0"/>
              <a:t>	-  Intellectual property is a subset of personal property that also includes trademarks and copyrights and trade secrets.</a:t>
            </a:r>
          </a:p>
          <a:p>
            <a:pPr>
              <a:buNone/>
            </a:pPr>
            <a:r>
              <a:rPr lang="en-US" sz="4400" dirty="0" smtClean="0"/>
              <a:t>	-  Patents are valuable assets that can be </a:t>
            </a:r>
            <a:r>
              <a:rPr lang="en-US" sz="4400" smtClean="0"/>
              <a:t>exploited commercially.</a:t>
            </a:r>
            <a:endParaRPr lang="en-US" sz="4400" dirty="0" smtClean="0"/>
          </a:p>
          <a:p>
            <a:pPr>
              <a:buNone/>
            </a:pPr>
            <a:endParaRPr lang="en-IN" sz="4400" b="1" u="sng"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buNone/>
            </a:pPr>
            <a:r>
              <a:rPr lang="en-US" dirty="0" smtClean="0"/>
              <a:t>	-  </a:t>
            </a:r>
            <a:r>
              <a:rPr lang="en-US" sz="4000" dirty="0" smtClean="0"/>
              <a:t>They can be bought and sold , licensed for royalties, and as bargaining chips when engaging in business deals. </a:t>
            </a:r>
          </a:p>
          <a:p>
            <a:pPr>
              <a:buNone/>
            </a:pPr>
            <a:r>
              <a:rPr lang="en-US" sz="4000" dirty="0" smtClean="0"/>
              <a:t>	-  Patents can increase the value of a business to investors.</a:t>
            </a:r>
          </a:p>
          <a:p>
            <a:pPr>
              <a:buNone/>
            </a:pPr>
            <a:r>
              <a:rPr lang="en-US" sz="4000" dirty="0" smtClean="0"/>
              <a:t>	-  Patent portfolio may enable a start-up company to obtain the capital required to bring a nascent product to market.</a:t>
            </a:r>
          </a:p>
          <a:p>
            <a:pPr>
              <a:buNone/>
            </a:pPr>
            <a:r>
              <a:rPr lang="en-US" sz="4000" dirty="0" smtClean="0"/>
              <a:t>	-  Patents provide an exclusive right, preventing others from practicing the invention.</a:t>
            </a:r>
            <a:endParaRPr lang="en-IN" sz="4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a:buNone/>
            </a:pPr>
            <a:r>
              <a:rPr lang="en-US" sz="4000" b="1" dirty="0" smtClean="0"/>
              <a:t>	Intellectual Property Rights (IPR) :</a:t>
            </a:r>
          </a:p>
          <a:p>
            <a:pPr>
              <a:buNone/>
            </a:pPr>
            <a:r>
              <a:rPr lang="en-US" sz="4000" dirty="0" smtClean="0"/>
              <a:t>	</a:t>
            </a:r>
            <a:r>
              <a:rPr lang="en-US" sz="4100" dirty="0" smtClean="0"/>
              <a:t>-  Ownership and Rights on the property of concern are protected by certain laws and legislations.</a:t>
            </a:r>
          </a:p>
          <a:p>
            <a:pPr lvl="1">
              <a:buFontTx/>
              <a:buChar char="-"/>
            </a:pPr>
            <a:r>
              <a:rPr lang="en-US" sz="4100" dirty="0" smtClean="0"/>
              <a:t>IPR can be protected by means of copy rights, trade secrets and trademarks.</a:t>
            </a:r>
          </a:p>
          <a:p>
            <a:pPr lvl="1">
              <a:buFontTx/>
              <a:buChar char="-"/>
            </a:pPr>
            <a:r>
              <a:rPr lang="en-US" sz="4100" b="1" dirty="0" smtClean="0"/>
              <a:t> </a:t>
            </a:r>
            <a:r>
              <a:rPr lang="en-US" sz="4100" dirty="0" smtClean="0"/>
              <a:t>Creators can be given right to prevent others from using their inventions, designs or other creations and in order to use them, creators can negotiate payment in return. These are “Intellectual Property Rights”.</a:t>
            </a:r>
            <a:r>
              <a:rPr lang="en-US" sz="4100" b="1" dirty="0" smtClean="0"/>
              <a: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25000" lnSpcReduction="20000"/>
          </a:bodyPr>
          <a:lstStyle/>
          <a:p>
            <a:pPr lvl="1">
              <a:buNone/>
            </a:pPr>
            <a:r>
              <a:rPr lang="en-US" sz="15200" dirty="0" smtClean="0"/>
              <a:t>Intellectual property can be divided in to two :</a:t>
            </a:r>
          </a:p>
          <a:p>
            <a:pPr lvl="1"/>
            <a:r>
              <a:rPr lang="en-US" sz="15200" dirty="0" smtClean="0"/>
              <a:t>Industrial Property</a:t>
            </a:r>
          </a:p>
          <a:p>
            <a:pPr lvl="1"/>
            <a:r>
              <a:rPr lang="en-US" sz="15200" dirty="0" smtClean="0"/>
              <a:t>Copyright</a:t>
            </a:r>
          </a:p>
          <a:p>
            <a:pPr lvl="1">
              <a:buNone/>
            </a:pPr>
            <a:r>
              <a:rPr lang="en-US" sz="15200" b="1" dirty="0" smtClean="0"/>
              <a:t>Industrial Property </a:t>
            </a:r>
            <a:r>
              <a:rPr lang="en-US" sz="15200" dirty="0" smtClean="0"/>
              <a:t>: </a:t>
            </a:r>
          </a:p>
          <a:p>
            <a:pPr lvl="1">
              <a:buNone/>
            </a:pPr>
            <a:r>
              <a:rPr lang="en-US" sz="16000" dirty="0" smtClean="0"/>
              <a:t>Divided in to two main areas :</a:t>
            </a:r>
          </a:p>
          <a:p>
            <a:pPr marL="724050" lvl="2">
              <a:spcBef>
                <a:spcPts val="0"/>
              </a:spcBef>
              <a:buNone/>
            </a:pPr>
            <a:r>
              <a:rPr lang="en-US" sz="16000" dirty="0" smtClean="0"/>
              <a:t>Characterized as the protection of</a:t>
            </a:r>
          </a:p>
          <a:p>
            <a:pPr marL="724050" lvl="2">
              <a:spcBef>
                <a:spcPts val="0"/>
              </a:spcBef>
              <a:buNone/>
            </a:pPr>
            <a:r>
              <a:rPr lang="en-US" sz="16000" dirty="0" smtClean="0"/>
              <a:t>distinctive </a:t>
            </a:r>
            <a:r>
              <a:rPr lang="en-US" sz="16000" dirty="0" err="1" smtClean="0"/>
              <a:t>signs,in</a:t>
            </a:r>
            <a:r>
              <a:rPr lang="en-US" sz="16000" dirty="0" smtClean="0"/>
              <a:t> particular Trademarks</a:t>
            </a:r>
          </a:p>
          <a:p>
            <a:pPr marL="724050" lvl="2">
              <a:spcBef>
                <a:spcPts val="0"/>
              </a:spcBef>
              <a:buNone/>
            </a:pPr>
            <a:r>
              <a:rPr lang="en-US" sz="16000" dirty="0" smtClean="0"/>
              <a:t>(which distinguish the goods or services of one undertaking from those of other</a:t>
            </a:r>
          </a:p>
          <a:p>
            <a:pPr marL="724050" lvl="2">
              <a:spcBef>
                <a:spcPts val="0"/>
              </a:spcBef>
              <a:buNone/>
            </a:pPr>
            <a:r>
              <a:rPr lang="en-US" sz="16000" smtClean="0"/>
              <a:t> undertaking</a:t>
            </a:r>
            <a:r>
              <a:rPr lang="en-US" sz="16000" dirty="0" smtClean="0"/>
              <a:t>) and </a:t>
            </a:r>
            <a:r>
              <a:rPr lang="en-US" sz="16000" smtClean="0"/>
              <a:t>geographical indications (</a:t>
            </a:r>
            <a:r>
              <a:rPr lang="en-US" sz="16000" dirty="0" smtClean="0"/>
              <a:t>which indentify a good as originating in a place).</a:t>
            </a:r>
          </a:p>
          <a:p>
            <a:pPr lvl="2">
              <a:buNone/>
            </a:pPr>
            <a:endParaRPr lang="en-US" sz="14400" dirty="0" smtClean="0"/>
          </a:p>
          <a:p>
            <a:pPr lvl="2"/>
            <a:endParaRPr lang="en-US" sz="14400" dirty="0" smtClean="0"/>
          </a:p>
          <a:p>
            <a:pPr>
              <a:buNone/>
            </a:pPr>
            <a:r>
              <a:rPr lang="en-US" sz="4000" dirty="0" smtClean="0"/>
              <a:t>				</a:t>
            </a:r>
            <a:r>
              <a:rPr lang="en-US" sz="14800" dirty="0" smtClean="0"/>
              <a:t> </a:t>
            </a:r>
            <a:r>
              <a:rPr lang="en-US" sz="4000" dirty="0" smtClean="0"/>
              <a:t>		</a:t>
            </a:r>
            <a:endParaRPr lang="en-IN" sz="4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a:buNone/>
            </a:pPr>
            <a:r>
              <a:rPr lang="en-US" dirty="0" smtClean="0"/>
              <a:t>	</a:t>
            </a:r>
            <a:r>
              <a:rPr lang="en-US" sz="4000" dirty="0" smtClean="0"/>
              <a:t>-  </a:t>
            </a:r>
            <a:r>
              <a:rPr lang="en-US" sz="4100" dirty="0" smtClean="0"/>
              <a:t>Protection of such distinctive signs aims to stimulate and ensure fair competition and to protect consumers to make informed choices between various goods and services.</a:t>
            </a:r>
          </a:p>
          <a:p>
            <a:pPr lvl="1">
              <a:buFont typeface="Arial" pitchFamily="34" charset="0"/>
              <a:buChar char="•"/>
            </a:pPr>
            <a:r>
              <a:rPr lang="en-US" sz="4100" dirty="0" smtClean="0"/>
              <a:t> Other types of industrial property are protected primarily to stimulate innovation, design, and the creation of technology.</a:t>
            </a:r>
          </a:p>
          <a:p>
            <a:pPr lvl="1">
              <a:buNone/>
            </a:pPr>
            <a:r>
              <a:rPr lang="en-US" sz="4100" dirty="0" smtClean="0"/>
              <a:t>Purpose is to provide protection for the results of investment in the development of new technology.</a:t>
            </a:r>
          </a:p>
          <a:p>
            <a:pPr>
              <a:buNone/>
            </a:pPr>
            <a:r>
              <a:rPr lang="en-US" sz="4100" dirty="0" smtClean="0"/>
              <a:t>	</a:t>
            </a:r>
            <a:endParaRPr lang="en-IN" sz="41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lvl="1">
              <a:buFont typeface="Arial" pitchFamily="34" charset="0"/>
              <a:buChar char="•"/>
            </a:pPr>
            <a:r>
              <a:rPr lang="en-US" sz="4000" dirty="0" smtClean="0"/>
              <a:t> Copyright :</a:t>
            </a:r>
          </a:p>
          <a:p>
            <a:pPr lvl="1">
              <a:buNone/>
            </a:pPr>
            <a:r>
              <a:rPr lang="en-US" sz="4000" dirty="0" smtClean="0"/>
              <a:t>	The rights of authors of literary and artistic works such as books and other </a:t>
            </a:r>
            <a:r>
              <a:rPr lang="en-US" sz="4000" dirty="0" err="1" smtClean="0"/>
              <a:t>writtings</a:t>
            </a:r>
            <a:r>
              <a:rPr lang="en-US" sz="4000" dirty="0" smtClean="0"/>
              <a:t>, musical compositions, paintings, sculpture, computer programs and films are protected by copyright for a minimum period of  50 years after the death of the author.</a:t>
            </a:r>
          </a:p>
          <a:p>
            <a:pPr lvl="1">
              <a:buNone/>
            </a:pPr>
            <a:r>
              <a:rPr lang="en-US" sz="4000" dirty="0" smtClean="0"/>
              <a:t>	-  The main purpose of protection of copyright and related right is to encourage and reward creative work.</a:t>
            </a:r>
            <a:endParaRPr lang="en-IN" sz="4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a:buNone/>
            </a:pPr>
            <a:r>
              <a:rPr lang="en-US" dirty="0" smtClean="0"/>
              <a:t>	</a:t>
            </a:r>
            <a:r>
              <a:rPr lang="en-US" sz="3900" dirty="0" smtClean="0"/>
              <a:t> 2.  An enzymatic reaction which changes a colorless substrate in to a colored product in the presence of </a:t>
            </a:r>
            <a:r>
              <a:rPr lang="en-US" sz="3900" b="1" dirty="0" err="1" smtClean="0"/>
              <a:t>Endotoxin</a:t>
            </a:r>
            <a:r>
              <a:rPr lang="en-US" sz="3900" b="1" dirty="0" smtClean="0"/>
              <a:t>  </a:t>
            </a:r>
            <a:r>
              <a:rPr lang="en-US" sz="3900" b="1" dirty="0" err="1" smtClean="0"/>
              <a:t>i.e</a:t>
            </a:r>
            <a:r>
              <a:rPr lang="en-US" sz="3900" b="1" dirty="0" smtClean="0"/>
              <a:t> Quantitative </a:t>
            </a:r>
            <a:r>
              <a:rPr lang="en-US" sz="3900" b="1" dirty="0" err="1" smtClean="0"/>
              <a:t>Chromogenic</a:t>
            </a:r>
            <a:r>
              <a:rPr lang="en-US" sz="3900" b="1" dirty="0" smtClean="0"/>
              <a:t> Assay.</a:t>
            </a:r>
          </a:p>
          <a:p>
            <a:pPr>
              <a:buNone/>
            </a:pPr>
            <a:r>
              <a:rPr lang="en-US" sz="3900" b="1" dirty="0"/>
              <a:t>	</a:t>
            </a:r>
            <a:r>
              <a:rPr lang="en-US" sz="3900" b="1" dirty="0" smtClean="0"/>
              <a:t>(A)  Positive Control </a:t>
            </a:r>
            <a:r>
              <a:rPr lang="en-US" sz="3900" b="1" dirty="0" err="1" smtClean="0"/>
              <a:t>Endotoxin</a:t>
            </a:r>
            <a:r>
              <a:rPr lang="en-US" sz="3900" b="1" dirty="0" smtClean="0"/>
              <a:t>  :</a:t>
            </a:r>
          </a:p>
          <a:p>
            <a:pPr>
              <a:buNone/>
            </a:pPr>
            <a:r>
              <a:rPr lang="en-US" sz="3900" b="1" dirty="0"/>
              <a:t>	 </a:t>
            </a:r>
            <a:r>
              <a:rPr lang="en-US" sz="3900" dirty="0" smtClean="0"/>
              <a:t>Both assays require the use of Standardized Positive </a:t>
            </a:r>
            <a:r>
              <a:rPr lang="en-US" sz="3900" dirty="0" err="1" smtClean="0"/>
              <a:t>Endotoxin</a:t>
            </a:r>
            <a:r>
              <a:rPr lang="en-US" sz="3900" dirty="0" smtClean="0"/>
              <a:t> controls.</a:t>
            </a:r>
          </a:p>
          <a:p>
            <a:pPr>
              <a:buNone/>
            </a:pPr>
            <a:r>
              <a:rPr lang="en-US" sz="3900" dirty="0"/>
              <a:t>	</a:t>
            </a:r>
            <a:r>
              <a:rPr lang="en-US" sz="3900" dirty="0" smtClean="0"/>
              <a:t>-  Standardization </a:t>
            </a:r>
            <a:r>
              <a:rPr lang="en-US" sz="3900" dirty="0"/>
              <a:t> </a:t>
            </a:r>
            <a:r>
              <a:rPr lang="en-US" sz="3900" dirty="0" smtClean="0"/>
              <a:t>of </a:t>
            </a:r>
            <a:r>
              <a:rPr lang="en-US" sz="3900" dirty="0" err="1" smtClean="0"/>
              <a:t>lysate</a:t>
            </a:r>
            <a:r>
              <a:rPr lang="en-US" sz="3900" dirty="0" smtClean="0"/>
              <a:t> to the positive control is essential for reliability of test.</a:t>
            </a:r>
          </a:p>
          <a:p>
            <a:pPr>
              <a:buNone/>
            </a:pPr>
            <a:r>
              <a:rPr lang="en-US" sz="3900" dirty="0"/>
              <a:t>	</a:t>
            </a:r>
            <a:r>
              <a:rPr lang="en-US" sz="3900" dirty="0" smtClean="0"/>
              <a:t>-  </a:t>
            </a:r>
            <a:r>
              <a:rPr lang="en-US" sz="3900" b="1" dirty="0" smtClean="0"/>
              <a:t>Reference Standard </a:t>
            </a:r>
            <a:r>
              <a:rPr lang="en-US" sz="3900" b="1" dirty="0" err="1" smtClean="0"/>
              <a:t>Endotoxin</a:t>
            </a:r>
            <a:r>
              <a:rPr lang="en-US" sz="3900" b="1" dirty="0" smtClean="0"/>
              <a:t> known as EC-5 </a:t>
            </a:r>
            <a:r>
              <a:rPr lang="en-US" sz="3900" dirty="0" smtClean="0"/>
              <a:t>has been developed by U.S.P and FDA to standardize all </a:t>
            </a:r>
            <a:r>
              <a:rPr lang="en-US" sz="3900" dirty="0" err="1" smtClean="0"/>
              <a:t>Endotoxin</a:t>
            </a:r>
            <a:r>
              <a:rPr lang="en-US" sz="3900" dirty="0" smtClean="0"/>
              <a:t> testing in pharmaceutical industry.</a:t>
            </a:r>
            <a:endParaRPr lang="en-US" sz="3900" b="1" dirty="0" smtClean="0"/>
          </a:p>
          <a:p>
            <a:pPr>
              <a:buNone/>
            </a:pPr>
            <a:endParaRPr lang="en-IN" sz="39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a:buNone/>
            </a:pPr>
            <a:r>
              <a:rPr lang="en-US" dirty="0" smtClean="0"/>
              <a:t>	</a:t>
            </a:r>
            <a:r>
              <a:rPr lang="en-US" sz="3900" dirty="0" smtClean="0"/>
              <a:t>-  The Potency of this standard is expressed in </a:t>
            </a:r>
            <a:r>
              <a:rPr lang="en-US" sz="3900" dirty="0" err="1" smtClean="0"/>
              <a:t>Endotoxin</a:t>
            </a:r>
            <a:r>
              <a:rPr lang="en-US" sz="3900" dirty="0" smtClean="0"/>
              <a:t> units /ml (EU/ml).</a:t>
            </a:r>
          </a:p>
          <a:p>
            <a:pPr>
              <a:buNone/>
            </a:pPr>
            <a:r>
              <a:rPr lang="en-US" sz="3900" dirty="0"/>
              <a:t>	</a:t>
            </a:r>
            <a:r>
              <a:rPr lang="en-US" sz="3900" dirty="0" smtClean="0"/>
              <a:t>-  All producers of LAL kits standardized their products to EC-5. </a:t>
            </a:r>
          </a:p>
          <a:p>
            <a:pPr>
              <a:buNone/>
            </a:pPr>
            <a:r>
              <a:rPr lang="en-US" sz="3900" dirty="0"/>
              <a:t>	</a:t>
            </a:r>
            <a:r>
              <a:rPr lang="en-US" sz="3900" dirty="0" smtClean="0"/>
              <a:t>-  </a:t>
            </a:r>
            <a:r>
              <a:rPr lang="en-US" sz="3900" dirty="0" err="1" smtClean="0"/>
              <a:t>Endotoxin</a:t>
            </a:r>
            <a:r>
              <a:rPr lang="en-US" sz="3900" dirty="0" smtClean="0"/>
              <a:t> limits in the USP are referenced to EC-5.</a:t>
            </a:r>
          </a:p>
          <a:p>
            <a:pPr>
              <a:buNone/>
            </a:pPr>
            <a:r>
              <a:rPr lang="en-US" sz="3900" dirty="0"/>
              <a:t>	</a:t>
            </a:r>
            <a:r>
              <a:rPr lang="en-US" sz="3900" b="1" dirty="0" smtClean="0"/>
              <a:t>(B) Test Procedure and Validation :</a:t>
            </a:r>
          </a:p>
          <a:p>
            <a:pPr>
              <a:buNone/>
            </a:pPr>
            <a:r>
              <a:rPr lang="en-US" sz="3900" b="1" dirty="0"/>
              <a:t>	</a:t>
            </a:r>
            <a:r>
              <a:rPr lang="en-US" sz="3900" b="1" dirty="0" smtClean="0"/>
              <a:t>-  </a:t>
            </a:r>
            <a:r>
              <a:rPr lang="en-US" sz="3900" dirty="0" smtClean="0"/>
              <a:t>LAL test validation and routine </a:t>
            </a:r>
            <a:r>
              <a:rPr lang="en-US" sz="3900" dirty="0" err="1" smtClean="0"/>
              <a:t>Endotoxin</a:t>
            </a:r>
            <a:r>
              <a:rPr lang="en-US" sz="3900" dirty="0" smtClean="0"/>
              <a:t> quantitative testing requires standard, simple equipment.</a:t>
            </a:r>
          </a:p>
          <a:p>
            <a:pPr>
              <a:buNone/>
            </a:pPr>
            <a:r>
              <a:rPr lang="en-US" sz="3900" b="1" dirty="0"/>
              <a:t>	</a:t>
            </a:r>
            <a:r>
              <a:rPr lang="en-US" sz="3900" dirty="0" smtClean="0"/>
              <a:t>-  An FDA licensed reagent should be used and the chosen test(Gel or </a:t>
            </a:r>
            <a:r>
              <a:rPr lang="en-US" sz="3900" dirty="0" err="1" smtClean="0"/>
              <a:t>Chromogenic</a:t>
            </a:r>
            <a:r>
              <a:rPr lang="en-US" sz="3900" dirty="0" smtClean="0"/>
              <a:t>)  must be validated.</a:t>
            </a:r>
            <a:endParaRPr lang="en-IN" sz="39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buNone/>
            </a:pPr>
            <a:r>
              <a:rPr lang="en-US" dirty="0" smtClean="0"/>
              <a:t>	</a:t>
            </a:r>
            <a:r>
              <a:rPr lang="en-US" sz="4000" dirty="0" smtClean="0"/>
              <a:t>-  </a:t>
            </a:r>
            <a:r>
              <a:rPr lang="en-US" sz="4000" dirty="0" err="1" smtClean="0"/>
              <a:t>Lysate</a:t>
            </a:r>
            <a:r>
              <a:rPr lang="en-US" sz="4000" dirty="0" smtClean="0"/>
              <a:t> reagent is added to Product or </a:t>
            </a:r>
            <a:r>
              <a:rPr lang="en-US" sz="4000" dirty="0" err="1" smtClean="0"/>
              <a:t>Endotoxin</a:t>
            </a:r>
            <a:r>
              <a:rPr lang="en-US" sz="4000" dirty="0" smtClean="0"/>
              <a:t> Control and allowed to incubate at 37 °c for one hour for the Gel and Ten minutes for the </a:t>
            </a:r>
            <a:r>
              <a:rPr lang="en-US" sz="4000" dirty="0" err="1" smtClean="0"/>
              <a:t>Chromogenic</a:t>
            </a:r>
            <a:r>
              <a:rPr lang="en-US" sz="4000" dirty="0" smtClean="0"/>
              <a:t> Test.</a:t>
            </a:r>
          </a:p>
          <a:p>
            <a:pPr>
              <a:buNone/>
            </a:pPr>
            <a:r>
              <a:rPr lang="en-US" sz="4000" dirty="0"/>
              <a:t>	</a:t>
            </a:r>
            <a:r>
              <a:rPr lang="en-US" sz="4000" dirty="0" smtClean="0"/>
              <a:t>-  Gel tests are read visually immediately after incubation, while </a:t>
            </a:r>
            <a:r>
              <a:rPr lang="en-US" sz="4000" dirty="0" err="1" smtClean="0"/>
              <a:t>Chromogenic</a:t>
            </a:r>
            <a:r>
              <a:rPr lang="en-US" sz="4000" dirty="0" smtClean="0"/>
              <a:t> Tests are incubated further Six minutes with </a:t>
            </a:r>
            <a:r>
              <a:rPr lang="en-US" sz="4000" dirty="0" err="1" smtClean="0"/>
              <a:t>chromogenic</a:t>
            </a:r>
            <a:r>
              <a:rPr lang="en-US" sz="4000" dirty="0" smtClean="0"/>
              <a:t> substrate before reading taken on spectrophotometer.  (Fig.)</a:t>
            </a:r>
            <a:endParaRPr lang="en-IN" sz="4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500034" y="0"/>
            <a:ext cx="8143931" cy="6858000"/>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ctr">
              <a:buNone/>
            </a:pPr>
            <a:r>
              <a:rPr lang="en-US" sz="4000" dirty="0" smtClean="0"/>
              <a:t>	</a:t>
            </a:r>
            <a:r>
              <a:rPr lang="en-US" sz="4000" b="1" u="sng" dirty="0" err="1" smtClean="0"/>
              <a:t>BioSafety</a:t>
            </a:r>
            <a:r>
              <a:rPr lang="en-US" sz="4000" b="1" dirty="0" smtClean="0"/>
              <a:t>  </a:t>
            </a:r>
          </a:p>
          <a:p>
            <a:pPr>
              <a:buNone/>
            </a:pPr>
            <a:r>
              <a:rPr lang="en-US" sz="3500" dirty="0" smtClean="0"/>
              <a:t>	- The concept of safety has evolved from the days of industrial revolution.</a:t>
            </a:r>
          </a:p>
          <a:p>
            <a:pPr>
              <a:buNone/>
            </a:pPr>
            <a:r>
              <a:rPr lang="en-US" sz="3500" dirty="0" smtClean="0"/>
              <a:t>	-  </a:t>
            </a:r>
            <a:r>
              <a:rPr lang="en-US" sz="3500" dirty="0" err="1" smtClean="0"/>
              <a:t>Biosafety</a:t>
            </a:r>
            <a:r>
              <a:rPr lang="en-US" sz="3500" dirty="0" smtClean="0"/>
              <a:t> is also in consideration in Fermentation Biotechnology.</a:t>
            </a:r>
          </a:p>
          <a:p>
            <a:pPr>
              <a:buNone/>
            </a:pPr>
            <a:r>
              <a:rPr lang="en-US" sz="3500" dirty="0" smtClean="0"/>
              <a:t>	-  Fermentation Biotechnology is the application of biological systems to technical and industrial processes.</a:t>
            </a:r>
          </a:p>
          <a:p>
            <a:pPr>
              <a:buNone/>
            </a:pPr>
            <a:r>
              <a:rPr lang="en-US" sz="3500" dirty="0" smtClean="0"/>
              <a:t>	-  This involved the integration of biology, including molecular biology, genetics, microbiology, cell biology and biochemistry with chemical and process engineering.</a:t>
            </a:r>
            <a:endParaRPr lang="en-IN" sz="35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smtClean="0"/>
              <a:t>	</a:t>
            </a:r>
            <a:r>
              <a:rPr lang="en-US" sz="4000" dirty="0" err="1" smtClean="0"/>
              <a:t>Biosafety</a:t>
            </a:r>
            <a:r>
              <a:rPr lang="en-US" sz="4000" dirty="0" smtClean="0"/>
              <a:t> consideration of Biotechnology are associated with three properties of microorganisms  :</a:t>
            </a:r>
          </a:p>
          <a:p>
            <a:pPr>
              <a:buNone/>
            </a:pPr>
            <a:r>
              <a:rPr lang="en-US" sz="4000" dirty="0" smtClean="0"/>
              <a:t>	1.  the potential of few strains to cause disease.</a:t>
            </a:r>
          </a:p>
          <a:p>
            <a:pPr>
              <a:buNone/>
            </a:pPr>
            <a:r>
              <a:rPr lang="en-US" sz="4000" dirty="0" smtClean="0"/>
              <a:t>	2.  the potential for undetected genotypic or phenotypic changes to alter a tested and approved process  and,</a:t>
            </a:r>
          </a:p>
          <a:p>
            <a:pPr>
              <a:buNone/>
            </a:pPr>
            <a:r>
              <a:rPr lang="en-US" sz="4000" dirty="0" smtClean="0"/>
              <a:t>	3.  the ubiquity of organism that can contaminate the system.</a:t>
            </a:r>
            <a:endParaRPr lang="en-IN" sz="4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r>
              <a:rPr lang="en-US" sz="4000" dirty="0" smtClean="0"/>
              <a:t>Unlikely dangerous human and animal pathogens will be used in very large scale fermentation.</a:t>
            </a:r>
          </a:p>
          <a:p>
            <a:pPr>
              <a:buNone/>
            </a:pPr>
            <a:r>
              <a:rPr lang="en-US" sz="4000" dirty="0" smtClean="0"/>
              <a:t>	-  the industrial use of plant pathogen is also increasing.</a:t>
            </a:r>
          </a:p>
          <a:p>
            <a:pPr>
              <a:buNone/>
            </a:pPr>
            <a:r>
              <a:rPr lang="en-US" sz="4000" dirty="0" smtClean="0"/>
              <a:t>	-  The aerosol dissemination of fungal spores, bacteria and viruses that are pathogenic for plants has been described.</a:t>
            </a:r>
          </a:p>
          <a:p>
            <a:pPr>
              <a:buNone/>
            </a:pPr>
            <a:r>
              <a:rPr lang="en-US" sz="4000" dirty="0" smtClean="0"/>
              <a:t>	-  Inadvertent release of a pathogen in a area where there are susceptible host is of concern.</a:t>
            </a:r>
            <a:endParaRPr lang="en-IN" sz="40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332</TotalTime>
  <Words>132</Words>
  <Application>Microsoft Office PowerPoint</Application>
  <PresentationFormat>On-screen Show (4:3)</PresentationFormat>
  <Paragraphs>103</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48</cp:revision>
  <dcterms:created xsi:type="dcterms:W3CDTF">2021-01-20T08:12:13Z</dcterms:created>
  <dcterms:modified xsi:type="dcterms:W3CDTF">2021-03-13T05:09:34Z</dcterms:modified>
</cp:coreProperties>
</file>